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sldIdLst>
    <p:sldId id="256" r:id="rId2"/>
    <p:sldId id="257" r:id="rId3"/>
    <p:sldId id="258" r:id="rId4"/>
    <p:sldId id="261" r:id="rId5"/>
    <p:sldId id="311" r:id="rId6"/>
    <p:sldId id="306" r:id="rId7"/>
    <p:sldId id="262" r:id="rId8"/>
    <p:sldId id="312" r:id="rId9"/>
    <p:sldId id="313" r:id="rId10"/>
    <p:sldId id="275" r:id="rId11"/>
    <p:sldId id="307" r:id="rId12"/>
    <p:sldId id="314" r:id="rId13"/>
    <p:sldId id="319" r:id="rId14"/>
    <p:sldId id="308" r:id="rId15"/>
    <p:sldId id="315" r:id="rId16"/>
    <p:sldId id="316" r:id="rId17"/>
    <p:sldId id="318" r:id="rId18"/>
    <p:sldId id="309" r:id="rId19"/>
    <p:sldId id="280" r:id="rId20"/>
    <p:sldId id="317" r:id="rId21"/>
    <p:sldId id="267" r:id="rId22"/>
    <p:sldId id="286" r:id="rId23"/>
  </p:sldIdLst>
  <p:sldSz cx="9144000" cy="5143500" type="screen16x9"/>
  <p:notesSz cx="6858000" cy="9144000"/>
  <p:embeddedFontLst>
    <p:embeddedFont>
      <p:font typeface="Montserrat" panose="020B0604020202020204" charset="0"/>
      <p:regular r:id="rId25"/>
      <p:bold r:id="rId26"/>
      <p:italic r:id="rId27"/>
      <p:boldItalic r:id="rId28"/>
    </p:embeddedFont>
    <p:embeddedFont>
      <p:font typeface="Montserrat ExtraLight" panose="020B0604020202020204" charset="0"/>
      <p:regular r:id="rId29"/>
      <p:bold r:id="rId30"/>
      <p:italic r:id="rId31"/>
      <p:boldItalic r:id="rId32"/>
    </p:embeddedFont>
    <p:embeddedFont>
      <p:font typeface="Montserrat ExtraBold" panose="020B0604020202020204" charset="0"/>
      <p:bold r:id="rId33"/>
      <p:boldItalic r:id="rId34"/>
    </p:embeddedFont>
    <p:embeddedFont>
      <p:font typeface="Montserrat Medium"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131DCF-23CA-469F-81A2-84113D3A693F}">
  <a:tblStyle styleId="{DF131DCF-23CA-469F-81A2-84113D3A69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1"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12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73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116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7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736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796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732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652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318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715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635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99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053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0" r:id="rId8"/>
    <p:sldLayoutId id="2147483665" r:id="rId9"/>
    <p:sldLayoutId id="2147483670"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044199" y="1950100"/>
            <a:ext cx="4990673"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mtClean="0"/>
              <a:t>ĐỒ ÁN CHUYÊN NGÀNH – </a:t>
            </a:r>
            <a:r>
              <a:rPr lang="en" smtClean="0"/>
              <a:t>CTK44PM</a:t>
            </a:r>
            <a:endParaRPr/>
          </a:p>
        </p:txBody>
      </p:sp>
      <p:sp>
        <p:nvSpPr>
          <p:cNvPr id="163" name="Google Shape;163;p38"/>
          <p:cNvSpPr txBox="1">
            <a:spLocks noGrp="1"/>
          </p:cNvSpPr>
          <p:nvPr>
            <p:ph type="subTitle" idx="1"/>
          </p:nvPr>
        </p:nvSpPr>
        <p:spPr>
          <a:xfrm>
            <a:off x="2044200" y="3704649"/>
            <a:ext cx="5055600" cy="5803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19</a:t>
            </a:r>
            <a:r>
              <a:rPr lang="en" smtClean="0"/>
              <a:t>/05/2023</a:t>
            </a:r>
            <a:endParaRPr/>
          </a:p>
        </p:txBody>
      </p:sp>
      <p:sp>
        <p:nvSpPr>
          <p:cNvPr id="164" name="Google Shape;164;p38"/>
          <p:cNvSpPr txBox="1">
            <a:spLocks noGrp="1"/>
          </p:cNvSpPr>
          <p:nvPr>
            <p:ph type="ctrTitle"/>
          </p:nvPr>
        </p:nvSpPr>
        <p:spPr>
          <a:xfrm>
            <a:off x="901051" y="2940563"/>
            <a:ext cx="7181711" cy="479364"/>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lvl="0"/>
            <a:r>
              <a:rPr lang="en" sz="2200" b="0" smtClean="0">
                <a:latin typeface="Montserrat ExtraLight"/>
                <a:ea typeface="Montserrat ExtraLight"/>
                <a:cs typeface="Montserrat ExtraLight"/>
                <a:sym typeface="Montserrat ExtraLight"/>
              </a:rPr>
              <a:t>ĐỀ TÀI: Xây dựng ứng dụng di động quản lý bãi đậu xe thông minh</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ƯU ĐIỂM VÀ NHƯỢC ĐIỂM</a:t>
            </a:r>
            <a:endParaRPr/>
          </a:p>
        </p:txBody>
      </p:sp>
      <p:sp>
        <p:nvSpPr>
          <p:cNvPr id="1994" name="Google Shape;1994;p57"/>
          <p:cNvSpPr txBox="1">
            <a:spLocks noGrp="1"/>
          </p:cNvSpPr>
          <p:nvPr>
            <p:ph type="body" idx="1"/>
          </p:nvPr>
        </p:nvSpPr>
        <p:spPr>
          <a:xfrm>
            <a:off x="938500" y="1954057"/>
            <a:ext cx="3258900" cy="1795500"/>
          </a:xfrm>
          <a:prstGeom prst="rect">
            <a:avLst/>
          </a:prstGeom>
        </p:spPr>
        <p:txBody>
          <a:bodyPr spcFirstLastPara="1" wrap="square" lIns="91425" tIns="91425" rIns="91425" bIns="91425" anchor="t" anchorCtr="0">
            <a:noAutofit/>
          </a:bodyPr>
          <a:lstStyle/>
          <a:p>
            <a:pPr lvl="0"/>
            <a:r>
              <a:rPr lang="en-US"/>
              <a:t>Flutter </a:t>
            </a:r>
            <a:r>
              <a:rPr lang="en-US"/>
              <a:t>chạy </a:t>
            </a:r>
            <a:r>
              <a:rPr lang="en-US" smtClean="0"/>
              <a:t>nhanh</a:t>
            </a:r>
          </a:p>
          <a:p>
            <a:pPr lvl="0"/>
            <a:r>
              <a:rPr lang="vi-VN"/>
              <a:t>"Hot reload" (tải nóng/ nhanh) của Flutter giúp bạn thực hiện các thay đổi đối với mã code và xem được kết quả ngay </a:t>
            </a:r>
            <a:r>
              <a:rPr lang="vi-VN"/>
              <a:t>lập </a:t>
            </a:r>
            <a:r>
              <a:rPr lang="vi-VN" smtClean="0"/>
              <a:t>tức</a:t>
            </a:r>
            <a:endParaRPr lang="en-US" smtClean="0"/>
          </a:p>
          <a:p>
            <a:pPr lvl="0"/>
            <a:r>
              <a:rPr lang="en-US"/>
              <a:t>Tùy chỉnh toàn bộ &amp; kết </a:t>
            </a:r>
            <a:r>
              <a:rPr lang="en-US"/>
              <a:t>xuất </a:t>
            </a:r>
            <a:r>
              <a:rPr lang="en-US" smtClean="0"/>
              <a:t>nhanh</a:t>
            </a:r>
          </a:p>
          <a:p>
            <a:pPr lvl="0"/>
            <a:r>
              <a:rPr lang="en-US"/>
              <a:t>Flutter cũng áp dụng cho web và cung cấp tài liệu </a:t>
            </a:r>
            <a:r>
              <a:rPr lang="en-US"/>
              <a:t>thích </a:t>
            </a:r>
            <a:r>
              <a:rPr lang="en-US" smtClean="0"/>
              <a:t>hợp</a:t>
            </a:r>
          </a:p>
          <a:p>
            <a:pPr lvl="0"/>
            <a:r>
              <a:rPr lang="en-US"/>
              <a:t>Flutter tách UI khỏi các điều khiển gốc</a:t>
            </a:r>
            <a:endParaRPr/>
          </a:p>
        </p:txBody>
      </p:sp>
      <p:sp>
        <p:nvSpPr>
          <p:cNvPr id="1995" name="Google Shape;1995;p57"/>
          <p:cNvSpPr txBox="1">
            <a:spLocks noGrp="1"/>
          </p:cNvSpPr>
          <p:nvPr>
            <p:ph type="body" idx="2"/>
          </p:nvPr>
        </p:nvSpPr>
        <p:spPr>
          <a:xfrm>
            <a:off x="4650992" y="1968642"/>
            <a:ext cx="3258900" cy="1795500"/>
          </a:xfrm>
          <a:prstGeom prst="rect">
            <a:avLst/>
          </a:prstGeom>
        </p:spPr>
        <p:txBody>
          <a:bodyPr spcFirstLastPara="1" wrap="square" lIns="91425" tIns="91425" rIns="91425" bIns="91425" anchor="t" anchorCtr="0">
            <a:noAutofit/>
          </a:bodyPr>
          <a:lstStyle/>
          <a:p>
            <a:pPr lvl="0"/>
            <a:r>
              <a:rPr lang="vi-VN"/>
              <a:t>Flutter vẫn chưa thật </a:t>
            </a:r>
            <a:r>
              <a:rPr lang="vi-VN"/>
              <a:t>hoàn </a:t>
            </a:r>
            <a:r>
              <a:rPr lang="vi-VN" smtClean="0"/>
              <a:t>thiện</a:t>
            </a:r>
            <a:endParaRPr lang="en-US" smtClean="0"/>
          </a:p>
          <a:p>
            <a:pPr lvl="0"/>
            <a:r>
              <a:rPr lang="en-US"/>
              <a:t>Dart khá "</a:t>
            </a:r>
            <a:r>
              <a:rPr lang="en-US"/>
              <a:t>non </a:t>
            </a:r>
            <a:r>
              <a:rPr lang="en-US" smtClean="0"/>
              <a:t>nớt“</a:t>
            </a:r>
          </a:p>
          <a:p>
            <a:pPr lvl="0"/>
            <a:r>
              <a:rPr lang="en-US"/>
              <a:t>Các ứng dụng Flutter khá </a:t>
            </a:r>
            <a:r>
              <a:rPr lang="en-US"/>
              <a:t>"</a:t>
            </a:r>
            <a:r>
              <a:rPr lang="en-US" smtClean="0"/>
              <a:t>nặng“</a:t>
            </a:r>
          </a:p>
          <a:p>
            <a:pPr lvl="0"/>
            <a:r>
              <a:rPr lang="en-US"/>
              <a:t>Giao diện không giống 100% so với phiên </a:t>
            </a:r>
            <a:r>
              <a:rPr lang="en-US"/>
              <a:t>bản </a:t>
            </a:r>
            <a:r>
              <a:rPr lang="en-US" smtClean="0"/>
              <a:t>gốc</a:t>
            </a:r>
          </a:p>
          <a:p>
            <a:pPr lvl="0"/>
            <a:r>
              <a:rPr lang="vi-VN"/>
              <a:t>Hướng dẫn phát triển ứng dụng Flutter chưa được </a:t>
            </a:r>
            <a:r>
              <a:rPr lang="vi-VN"/>
              <a:t>đồng </a:t>
            </a:r>
            <a:r>
              <a:rPr lang="vi-VN" smtClean="0"/>
              <a:t>nhất</a:t>
            </a:r>
            <a:endParaRPr lang="en-US" smtClean="0"/>
          </a:p>
          <a:p>
            <a:pPr lvl="0"/>
            <a:r>
              <a:rPr lang="en-US"/>
              <a:t>Framework thay đổi nhanh chóng gây khó khăn cho việc duy trì mã</a:t>
            </a:r>
            <a:endParaRPr/>
          </a:p>
        </p:txBody>
      </p:sp>
      <p:sp>
        <p:nvSpPr>
          <p:cNvPr id="1996" name="Google Shape;1996;p57"/>
          <p:cNvSpPr txBox="1">
            <a:spLocks noGrp="1"/>
          </p:cNvSpPr>
          <p:nvPr>
            <p:ph type="title" idx="3"/>
          </p:nvPr>
        </p:nvSpPr>
        <p:spPr>
          <a:xfrm>
            <a:off x="1084758" y="1257407"/>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ƯU ĐIỂM</a:t>
            </a:r>
            <a:endParaRPr/>
          </a:p>
        </p:txBody>
      </p:sp>
      <p:sp>
        <p:nvSpPr>
          <p:cNvPr id="1997" name="Google Shape;1997;p57"/>
          <p:cNvSpPr txBox="1">
            <a:spLocks noGrp="1"/>
          </p:cNvSpPr>
          <p:nvPr>
            <p:ph type="title" idx="4"/>
          </p:nvPr>
        </p:nvSpPr>
        <p:spPr>
          <a:xfrm>
            <a:off x="4797239" y="1271992"/>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NHƯỢC ĐIỂM</a:t>
            </a:r>
            <a:endParaRPr/>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59556" y="3551250"/>
            <a:ext cx="319973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QUẢN LÝ BÃI ĐẬU XE THÔNG MINH</a:t>
            </a:r>
            <a:endParaRPr/>
          </a:p>
        </p:txBody>
      </p:sp>
      <p:sp>
        <p:nvSpPr>
          <p:cNvPr id="207" name="Google Shape;207;p43"/>
          <p:cNvSpPr txBox="1">
            <a:spLocks noGrp="1"/>
          </p:cNvSpPr>
          <p:nvPr>
            <p:ph type="title" idx="2"/>
          </p:nvPr>
        </p:nvSpPr>
        <p:spPr>
          <a:xfrm>
            <a:off x="1048270" y="249883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03</a:t>
            </a:r>
            <a:endParaRPr/>
          </a:p>
        </p:txBody>
      </p:sp>
      <p:cxnSp>
        <p:nvCxnSpPr>
          <p:cNvPr id="209" name="Google Shape;209;p43"/>
          <p:cNvCxnSpPr/>
          <p:nvPr/>
        </p:nvCxnSpPr>
        <p:spPr>
          <a:xfrm>
            <a:off x="3609975" y="1882140"/>
            <a:ext cx="776" cy="2371057"/>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89771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KHÁI QUÁT VỀ QUẢN LÝ BÃI ĐẬU XE THÔNG MINH</a:t>
            </a:r>
            <a:endParaRPr>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285750" indent="-285750"/>
            <a:r>
              <a:rPr lang="en-US"/>
              <a:t>Bãi đậu xe thông minh là một hệ thống quản lý bãi đậu xe tự động, sử dụng các công nghệ như cảm biến, hệ thống định vị và kết nối mạng để giúp người dùng tìm kiếm đặt chỗ đậu xe một cách dễ dàng và thuận </a:t>
            </a:r>
            <a:r>
              <a:rPr lang="en-US"/>
              <a:t>tiện </a:t>
            </a:r>
            <a:r>
              <a:rPr lang="en-US" smtClean="0"/>
              <a:t>hơn.</a:t>
            </a:r>
          </a:p>
          <a:p>
            <a:pPr marL="285750" indent="-285750"/>
            <a:r>
              <a:rPr lang="en-US"/>
              <a:t>Bên cạnh đó bãi đậu xe thông minh giúp quản lý tối ưu hóa việc sử dụng không gian đậu xe, giảm thiểu tình trạng kẹt xe và ùn tắc giao thông.</a:t>
            </a: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65708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ỨNG DỤNG THỰC TẾ</a:t>
            </a:r>
            <a:endParaRPr>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285750" indent="-285750"/>
            <a:r>
              <a:rPr lang="en-US"/>
              <a:t>Giúp tìm kiếm bãi đậu </a:t>
            </a:r>
            <a:r>
              <a:rPr lang="en-US"/>
              <a:t>xe </a:t>
            </a:r>
            <a:r>
              <a:rPr lang="en-US" smtClean="0"/>
              <a:t>trống</a:t>
            </a:r>
          </a:p>
          <a:p>
            <a:pPr marL="285750" indent="-285750"/>
            <a:r>
              <a:rPr lang="en-US"/>
              <a:t>Thanh toán </a:t>
            </a:r>
            <a:r>
              <a:rPr lang="en-US"/>
              <a:t>tiện </a:t>
            </a:r>
            <a:r>
              <a:rPr lang="en-US" smtClean="0"/>
              <a:t>lợi</a:t>
            </a:r>
          </a:p>
          <a:p>
            <a:pPr marL="285750" indent="-285750"/>
            <a:r>
              <a:rPr lang="en-US"/>
              <a:t>Giảm ùn tắc </a:t>
            </a:r>
            <a:r>
              <a:rPr lang="en-US"/>
              <a:t>giao </a:t>
            </a:r>
            <a:r>
              <a:rPr lang="en-US" smtClean="0"/>
              <a:t>thông</a:t>
            </a:r>
          </a:p>
          <a:p>
            <a:pPr marL="285750" indent="-285750"/>
            <a:r>
              <a:rPr lang="en-US"/>
              <a:t>Quản lý chi phí đỗ xe</a:t>
            </a: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56952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4430891" y="3482670"/>
            <a:ext cx="319973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FIGMA</a:t>
            </a:r>
            <a:endParaRPr/>
          </a:p>
        </p:txBody>
      </p:sp>
      <p:sp>
        <p:nvSpPr>
          <p:cNvPr id="207" name="Google Shape;207;p43"/>
          <p:cNvSpPr txBox="1">
            <a:spLocks noGrp="1"/>
          </p:cNvSpPr>
          <p:nvPr>
            <p:ph type="title" idx="2"/>
          </p:nvPr>
        </p:nvSpPr>
        <p:spPr>
          <a:xfrm>
            <a:off x="1718830" y="333322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04</a:t>
            </a:r>
            <a:endParaRPr/>
          </a:p>
        </p:txBody>
      </p:sp>
      <p:cxnSp>
        <p:nvCxnSpPr>
          <p:cNvPr id="209" name="Google Shape;209;p43"/>
          <p:cNvCxnSpPr/>
          <p:nvPr/>
        </p:nvCxnSpPr>
        <p:spPr>
          <a:xfrm>
            <a:off x="4281310" y="329901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120" y="236220"/>
            <a:ext cx="3345180" cy="2727960"/>
          </a:xfrm>
          <a:prstGeom prst="rect">
            <a:avLst/>
          </a:prstGeom>
        </p:spPr>
      </p:pic>
    </p:spTree>
    <p:extLst>
      <p:ext uri="{BB962C8B-B14F-4D97-AF65-F5344CB8AC3E}">
        <p14:creationId xmlns:p14="http://schemas.microsoft.com/office/powerpoint/2010/main" val="1316873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KHÁI NIỆM VỀ FIGMA</a:t>
            </a:r>
            <a:endParaRPr>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285750" indent="-285750"/>
            <a:r>
              <a:rPr lang="en-US"/>
              <a:t>Figma là một công cụ thiết kế đồ họa vector và giao diện người dùng trực tuyến</a:t>
            </a:r>
            <a:r>
              <a:rPr lang="en-US"/>
              <a:t>. </a:t>
            </a:r>
            <a:endParaRPr lang="en-US" smtClean="0"/>
          </a:p>
          <a:p>
            <a:pPr marL="285750" indent="-285750"/>
            <a:r>
              <a:rPr lang="en-US" smtClean="0"/>
              <a:t>Nó </a:t>
            </a:r>
            <a:r>
              <a:rPr lang="en-US"/>
              <a:t>cho phép người dùng thiết kế, chia sẻ và hợp tác trên các thiết kế trực tuyến trong thời gian thực</a:t>
            </a:r>
            <a:r>
              <a:rPr lang="en-US"/>
              <a:t>. </a:t>
            </a:r>
            <a:endParaRPr lang="en-US" smtClean="0"/>
          </a:p>
          <a:p>
            <a:pPr marL="285750" indent="-285750"/>
            <a:r>
              <a:rPr lang="en-US" smtClean="0"/>
              <a:t>Figma </a:t>
            </a:r>
            <a:r>
              <a:rPr lang="en-US"/>
              <a:t>cũng cung cấp một loạt các tính năng cho phép người dùng thiết kế các giao diện người dùng tương tác và thử nghiệm</a:t>
            </a:r>
            <a:r>
              <a:rPr lang="en-US"/>
              <a:t>. </a:t>
            </a:r>
            <a:endParaRPr lang="en-US" smtClean="0"/>
          </a:p>
          <a:p>
            <a:pPr marL="285750" indent="-285750"/>
            <a:r>
              <a:rPr lang="en-US" smtClean="0"/>
              <a:t>Figma </a:t>
            </a:r>
            <a:r>
              <a:rPr lang="en-US"/>
              <a:t>là một công cụ rất phổ biến trong cộng đồng thiết kế và phát triển phần mềm.</a:t>
            </a: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984492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PHÁC THẢO</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image6.png"/>
          <p:cNvPicPr/>
          <p:nvPr/>
        </p:nvPicPr>
        <p:blipFill>
          <a:blip r:embed="rId3"/>
          <a:srcRect/>
          <a:stretch>
            <a:fillRect/>
          </a:stretch>
        </p:blipFill>
        <p:spPr>
          <a:xfrm>
            <a:off x="327660" y="1082040"/>
            <a:ext cx="4084320" cy="1645920"/>
          </a:xfrm>
          <a:prstGeom prst="rect">
            <a:avLst/>
          </a:prstGeom>
          <a:ln/>
        </p:spPr>
      </p:pic>
      <p:pic>
        <p:nvPicPr>
          <p:cNvPr id="7" name="image2.png"/>
          <p:cNvPicPr/>
          <p:nvPr/>
        </p:nvPicPr>
        <p:blipFill>
          <a:blip r:embed="rId4"/>
          <a:srcRect/>
          <a:stretch>
            <a:fillRect/>
          </a:stretch>
        </p:blipFill>
        <p:spPr>
          <a:xfrm>
            <a:off x="4739640" y="1082039"/>
            <a:ext cx="3954780" cy="1645921"/>
          </a:xfrm>
          <a:prstGeom prst="rect">
            <a:avLst/>
          </a:prstGeom>
          <a:ln/>
        </p:spPr>
      </p:pic>
      <p:pic>
        <p:nvPicPr>
          <p:cNvPr id="8" name="image5.png"/>
          <p:cNvPicPr/>
          <p:nvPr/>
        </p:nvPicPr>
        <p:blipFill>
          <a:blip r:embed="rId5"/>
          <a:srcRect/>
          <a:stretch>
            <a:fillRect/>
          </a:stretch>
        </p:blipFill>
        <p:spPr>
          <a:xfrm>
            <a:off x="1581150" y="2971800"/>
            <a:ext cx="5943600" cy="1927860"/>
          </a:xfrm>
          <a:prstGeom prst="rect">
            <a:avLst/>
          </a:prstGeom>
          <a:ln/>
        </p:spPr>
      </p:pic>
    </p:spTree>
    <p:extLst>
      <p:ext uri="{BB962C8B-B14F-4D97-AF65-F5344CB8AC3E}">
        <p14:creationId xmlns:p14="http://schemas.microsoft.com/office/powerpoint/2010/main" val="1438108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PHÁC THẢO</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image3.png"/>
          <p:cNvPicPr/>
          <p:nvPr/>
        </p:nvPicPr>
        <p:blipFill>
          <a:blip r:embed="rId3"/>
          <a:srcRect/>
          <a:stretch>
            <a:fillRect/>
          </a:stretch>
        </p:blipFill>
        <p:spPr>
          <a:xfrm>
            <a:off x="365760" y="915725"/>
            <a:ext cx="3821430" cy="1995115"/>
          </a:xfrm>
          <a:prstGeom prst="rect">
            <a:avLst/>
          </a:prstGeom>
          <a:ln/>
        </p:spPr>
      </p:pic>
      <p:pic>
        <p:nvPicPr>
          <p:cNvPr id="10" name="image1.png"/>
          <p:cNvPicPr/>
          <p:nvPr/>
        </p:nvPicPr>
        <p:blipFill>
          <a:blip r:embed="rId4"/>
          <a:srcRect/>
          <a:stretch>
            <a:fillRect/>
          </a:stretch>
        </p:blipFill>
        <p:spPr>
          <a:xfrm>
            <a:off x="365760" y="3078480"/>
            <a:ext cx="3821430" cy="1737360"/>
          </a:xfrm>
          <a:prstGeom prst="rect">
            <a:avLst/>
          </a:prstGeom>
          <a:ln/>
        </p:spPr>
      </p:pic>
      <p:pic>
        <p:nvPicPr>
          <p:cNvPr id="11" name="image4.png"/>
          <p:cNvPicPr/>
          <p:nvPr/>
        </p:nvPicPr>
        <p:blipFill>
          <a:blip r:embed="rId5"/>
          <a:srcRect/>
          <a:stretch>
            <a:fillRect/>
          </a:stretch>
        </p:blipFill>
        <p:spPr>
          <a:xfrm>
            <a:off x="4632960" y="915725"/>
            <a:ext cx="4267200" cy="3900115"/>
          </a:xfrm>
          <a:prstGeom prst="rect">
            <a:avLst/>
          </a:prstGeom>
          <a:ln/>
        </p:spPr>
      </p:pic>
    </p:spTree>
    <p:extLst>
      <p:ext uri="{BB962C8B-B14F-4D97-AF65-F5344CB8AC3E}">
        <p14:creationId xmlns:p14="http://schemas.microsoft.com/office/powerpoint/2010/main" val="1951343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654397"/>
            <a:ext cx="319973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KẾT QUẢ VÀ HƯỚNG PHÁT TRIỂN</a:t>
            </a:r>
            <a:endParaRPr/>
          </a:p>
        </p:txBody>
      </p:sp>
      <p:sp>
        <p:nvSpPr>
          <p:cNvPr id="207" name="Google Shape;207;p43"/>
          <p:cNvSpPr txBox="1">
            <a:spLocks noGrp="1"/>
          </p:cNvSpPr>
          <p:nvPr>
            <p:ph type="title" idx="2"/>
          </p:nvPr>
        </p:nvSpPr>
        <p:spPr>
          <a:xfrm>
            <a:off x="1049399" y="3022297"/>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05</a:t>
            </a:r>
            <a:endParaRPr/>
          </a:p>
        </p:txBody>
      </p:sp>
      <p:cxnSp>
        <p:nvCxnSpPr>
          <p:cNvPr id="209" name="Google Shape;209;p43"/>
          <p:cNvCxnSpPr/>
          <p:nvPr/>
        </p:nvCxnSpPr>
        <p:spPr>
          <a:xfrm flipH="1">
            <a:off x="3610750" y="2606040"/>
            <a:ext cx="1130" cy="1647157"/>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079130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62"/>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K</a:t>
            </a:r>
            <a:r>
              <a:rPr lang="en" smtClean="0"/>
              <a:t>ết quả đạt được khi làm đồ án</a:t>
            </a:r>
            <a:endParaRPr/>
          </a:p>
        </p:txBody>
      </p:sp>
      <p:sp>
        <p:nvSpPr>
          <p:cNvPr id="2090" name="Google Shape;2090;p62"/>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p>
            <a:pPr lvl="0"/>
            <a:r>
              <a:rPr lang="en-US" smtClean="0"/>
              <a:t>Tạo thiết kế giao diện và chức năng trong việc xây dựng ứng dụng</a:t>
            </a:r>
          </a:p>
          <a:p>
            <a:pPr lvl="0"/>
            <a:r>
              <a:rPr lang="en-US" smtClean="0"/>
              <a:t>Đồng thời việc xây dựng quản lý bãi đậu xe thông minh sẽ đáp ứng nhu cầu cho người dùng</a:t>
            </a:r>
          </a:p>
          <a:p>
            <a:pPr lvl="0"/>
            <a:r>
              <a:rPr lang="en-US" smtClean="0"/>
              <a:t>Tuy nhiên thiết kế và xây dựng ứng dụng vẫn đơn giản nhưng có thiết kế phức tạp</a:t>
            </a:r>
          </a:p>
        </p:txBody>
      </p:sp>
      <p:sp>
        <p:nvSpPr>
          <p:cNvPr id="2091" name="Google Shape;2091;p6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KẾT QUẢ</a:t>
            </a:r>
            <a:endParaRPr/>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THÀNH VIÊN THỰC HIỆN ĐỒ ÁN</a:t>
            </a:r>
            <a:endParaRPr/>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171450" indent="-171450">
              <a:spcAft>
                <a:spcPts val="1600"/>
              </a:spcAft>
            </a:pPr>
            <a:r>
              <a:rPr lang="en-US" smtClean="0"/>
              <a:t>GIẢNG VIÊN HƯỚNG DẪN: Th.S Nguyễn Thị Lương</a:t>
            </a:r>
          </a:p>
          <a:p>
            <a:pPr marL="171450" indent="-171450">
              <a:spcAft>
                <a:spcPts val="1600"/>
              </a:spcAft>
            </a:pPr>
            <a:r>
              <a:rPr lang="en-US" smtClean="0"/>
              <a:t>SINH VIÊN THỰC HIỆN ĐỒ ÁN:</a:t>
            </a:r>
          </a:p>
          <a:p>
            <a:pPr marL="171450" indent="-171450">
              <a:spcAft>
                <a:spcPts val="1600"/>
              </a:spcAft>
            </a:pPr>
            <a:r>
              <a:rPr lang="en-US" smtClean="0"/>
              <a:t>2011356 – Hoàng Nghĩa Minh Bảo</a:t>
            </a:r>
          </a:p>
          <a:p>
            <a:pPr marL="171450" indent="-171450">
              <a:spcAft>
                <a:spcPts val="1600"/>
              </a:spcAft>
            </a:pPr>
            <a:r>
              <a:rPr lang="en-US" smtClean="0"/>
              <a:t>2012365 – Nguyễn Minh Long</a:t>
            </a:r>
            <a:endParaRPr lang="en-US"/>
          </a:p>
          <a:p>
            <a:pPr marL="171450" indent="-171450">
              <a:spcAft>
                <a:spcPts val="1600"/>
              </a:spcAft>
            </a:pPr>
            <a:endParaRPr lang="en-US" smtClean="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62"/>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H</a:t>
            </a:r>
            <a:r>
              <a:rPr lang="en" smtClean="0"/>
              <a:t>ướng phát triển chung về đề tài</a:t>
            </a:r>
            <a:endParaRPr/>
          </a:p>
        </p:txBody>
      </p:sp>
      <p:sp>
        <p:nvSpPr>
          <p:cNvPr id="2090" name="Google Shape;2090;p62"/>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p>
            <a:pPr lvl="0"/>
            <a:r>
              <a:rPr lang="en-US" smtClean="0"/>
              <a:t>Hướng phát triển là cần phải thiết kế xây dựng nhiều chương trình khác.</a:t>
            </a:r>
          </a:p>
          <a:p>
            <a:pPr lvl="0"/>
            <a:r>
              <a:rPr lang="en-US" smtClean="0"/>
              <a:t>Đồng thời, ứng </a:t>
            </a:r>
            <a:r>
              <a:rPr lang="en-US"/>
              <a:t>dụng </a:t>
            </a:r>
            <a:r>
              <a:rPr lang="en-US" smtClean="0"/>
              <a:t>này cần </a:t>
            </a:r>
            <a:r>
              <a:rPr lang="en-US"/>
              <a:t>có các biện pháp bảo vệ thông tin cá nhân và thanh toán trực tuyến.</a:t>
            </a:r>
            <a:endParaRPr lang="en-US" smtClean="0"/>
          </a:p>
          <a:p>
            <a:pPr lvl="0"/>
            <a:r>
              <a:rPr lang="en-US" smtClean="0"/>
              <a:t>Xây </a:t>
            </a:r>
            <a:r>
              <a:rPr lang="en-US"/>
              <a:t>dựng ứng dụng di động quản lý bãi đậu xe thông minh là một đề tài tiềm năng và có thể đáp ứng nhu cầu của người dùng.</a:t>
            </a:r>
            <a:endParaRPr>
              <a:solidFill>
                <a:schemeClr val="lt1"/>
              </a:solidFill>
            </a:endParaRPr>
          </a:p>
        </p:txBody>
      </p:sp>
      <p:sp>
        <p:nvSpPr>
          <p:cNvPr id="2091" name="Google Shape;2091;p6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HƯỚNG PHÁT TRIỂN</a:t>
            </a:r>
            <a:endParaRPr/>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235381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DEMO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55350" y="2665375"/>
            <a:ext cx="419577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CẢM ƠN THẦY CÔ VÀ CÁC BẠN ĐÃ LẮNG NGHE</a:t>
            </a:r>
            <a:endParaRPr/>
          </a:p>
        </p:txBody>
      </p: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24747" y="72638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14797" y="183126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Lập trình Flutter</a:t>
            </a:r>
            <a:endParaRPr/>
          </a:p>
        </p:txBody>
      </p:sp>
      <p:sp>
        <p:nvSpPr>
          <p:cNvPr id="181" name="Google Shape;181;p40"/>
          <p:cNvSpPr txBox="1">
            <a:spLocks noGrp="1"/>
          </p:cNvSpPr>
          <p:nvPr>
            <p:ph type="title" idx="2"/>
          </p:nvPr>
        </p:nvSpPr>
        <p:spPr>
          <a:xfrm>
            <a:off x="6004847" y="180789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Q</a:t>
            </a:r>
            <a:r>
              <a:rPr lang="en-US" smtClean="0"/>
              <a:t>uản lý bãi đậu xe thông minh </a:t>
            </a:r>
            <a:endParaRPr/>
          </a:p>
        </p:txBody>
      </p:sp>
      <p:sp>
        <p:nvSpPr>
          <p:cNvPr id="183" name="Google Shape;183;p40"/>
          <p:cNvSpPr txBox="1">
            <a:spLocks noGrp="1"/>
          </p:cNvSpPr>
          <p:nvPr>
            <p:ph type="title" idx="4"/>
          </p:nvPr>
        </p:nvSpPr>
        <p:spPr>
          <a:xfrm>
            <a:off x="1024744" y="157126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Tổng quan</a:t>
            </a:r>
            <a:endParaRPr/>
          </a:p>
        </p:txBody>
      </p:sp>
      <p:sp>
        <p:nvSpPr>
          <p:cNvPr id="185" name="Google Shape;185;p40"/>
          <p:cNvSpPr txBox="1">
            <a:spLocks noGrp="1"/>
          </p:cNvSpPr>
          <p:nvPr>
            <p:ph type="title" idx="7"/>
          </p:nvPr>
        </p:nvSpPr>
        <p:spPr>
          <a:xfrm>
            <a:off x="3514797" y="72638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04847" y="72638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59647" y="150184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49697" y="150184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39747" y="150184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Google Shape;178;p40"/>
          <p:cNvSpPr txBox="1">
            <a:spLocks/>
          </p:cNvSpPr>
          <p:nvPr/>
        </p:nvSpPr>
        <p:spPr>
          <a:xfrm>
            <a:off x="2058244" y="297691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smtClean="0"/>
              <a:t>04</a:t>
            </a:r>
            <a:endParaRPr lang="en"/>
          </a:p>
        </p:txBody>
      </p:sp>
      <p:sp>
        <p:nvSpPr>
          <p:cNvPr id="15" name="Google Shape;179;p40"/>
          <p:cNvSpPr txBox="1">
            <a:spLocks/>
          </p:cNvSpPr>
          <p:nvPr/>
        </p:nvSpPr>
        <p:spPr>
          <a:xfrm>
            <a:off x="4607320" y="3858423"/>
            <a:ext cx="2346154"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mtClean="0"/>
              <a:t>Kết quả và hướng phát triển</a:t>
            </a:r>
            <a:endParaRPr lang="en-US"/>
          </a:p>
        </p:txBody>
      </p:sp>
      <p:sp>
        <p:nvSpPr>
          <p:cNvPr id="19" name="Google Shape;183;p40"/>
          <p:cNvSpPr txBox="1">
            <a:spLocks/>
          </p:cNvSpPr>
          <p:nvPr/>
        </p:nvSpPr>
        <p:spPr>
          <a:xfrm>
            <a:off x="2058241" y="3821785"/>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mtClean="0"/>
              <a:t>Figma</a:t>
            </a:r>
            <a:endParaRPr lang="en-US"/>
          </a:p>
        </p:txBody>
      </p:sp>
      <p:sp>
        <p:nvSpPr>
          <p:cNvPr id="21" name="Google Shape;185;p40"/>
          <p:cNvSpPr txBox="1">
            <a:spLocks/>
          </p:cNvSpPr>
          <p:nvPr/>
        </p:nvSpPr>
        <p:spPr>
          <a:xfrm>
            <a:off x="4746897" y="297691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smtClean="0"/>
              <a:t>05</a:t>
            </a:r>
            <a:endParaRPr lang="en"/>
          </a:p>
        </p:txBody>
      </p:sp>
      <p:cxnSp>
        <p:nvCxnSpPr>
          <p:cNvPr id="23" name="Google Shape;187;p40"/>
          <p:cNvCxnSpPr/>
          <p:nvPr/>
        </p:nvCxnSpPr>
        <p:spPr>
          <a:xfrm>
            <a:off x="2893144" y="375237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 name="Google Shape;188;p40"/>
          <p:cNvCxnSpPr/>
          <p:nvPr/>
        </p:nvCxnSpPr>
        <p:spPr>
          <a:xfrm>
            <a:off x="5554975" y="3753347"/>
            <a:ext cx="45084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436950"/>
            <a:ext cx="319973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TỔNG QUAN</a:t>
            </a:r>
            <a:endParaRP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Tổng quan chung</a:t>
            </a:r>
            <a:endParaRPr>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285750" indent="-285750"/>
            <a:r>
              <a:rPr lang="vi-VN"/>
              <a:t>Giải quyết vấn đề </a:t>
            </a:r>
            <a:r>
              <a:rPr lang="vi-VN"/>
              <a:t>đỗ </a:t>
            </a:r>
            <a:r>
              <a:rPr lang="vi-VN" smtClean="0"/>
              <a:t>xe</a:t>
            </a:r>
            <a:endParaRPr lang="en-US" smtClean="0"/>
          </a:p>
          <a:p>
            <a:pPr marL="285750" indent="-285750"/>
            <a:r>
              <a:rPr lang="vi-VN"/>
              <a:t>Tiết kiệm thời gian và </a:t>
            </a:r>
            <a:r>
              <a:rPr lang="vi-VN"/>
              <a:t>chi </a:t>
            </a:r>
            <a:r>
              <a:rPr lang="vi-VN" smtClean="0"/>
              <a:t>phí</a:t>
            </a:r>
            <a:endParaRPr lang="en-US"/>
          </a:p>
          <a:p>
            <a:pPr marL="285750" indent="-285750"/>
            <a:r>
              <a:rPr lang="vi-VN"/>
              <a:t>Tính ứng dụng cao</a:t>
            </a: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849831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753247"/>
            <a:ext cx="319973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LẬP TRÌNH FLUTTER</a:t>
            </a:r>
            <a:endParaRP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02</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180" y="472440"/>
            <a:ext cx="4457700" cy="2179320"/>
          </a:xfrm>
          <a:prstGeom prst="rect">
            <a:avLst/>
          </a:prstGeom>
        </p:spPr>
      </p:pic>
    </p:spTree>
    <p:extLst>
      <p:ext uri="{BB962C8B-B14F-4D97-AF65-F5344CB8AC3E}">
        <p14:creationId xmlns:p14="http://schemas.microsoft.com/office/powerpoint/2010/main" val="5061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KHÁI NIỆM</a:t>
            </a:r>
            <a:endParaRPr>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285750" indent="-285750"/>
            <a:r>
              <a:rPr lang="en-US"/>
              <a:t>Flutter là một framework mã nguồn mở dùng để phát triển ứng dụng di động, web và </a:t>
            </a:r>
            <a:r>
              <a:rPr lang="en-US"/>
              <a:t>desktop</a:t>
            </a:r>
            <a:r>
              <a:rPr lang="en-US" smtClean="0"/>
              <a:t>.</a:t>
            </a:r>
          </a:p>
          <a:p>
            <a:pPr marL="285750" indent="-285750"/>
            <a:r>
              <a:rPr lang="en-US"/>
              <a:t>Nó được phát triển bởi Google và sử dụng ngôn ngữ lập trình </a:t>
            </a:r>
            <a:r>
              <a:rPr lang="en-US"/>
              <a:t>Dart</a:t>
            </a:r>
            <a:r>
              <a:rPr lang="en-US" smtClean="0"/>
              <a:t>.</a:t>
            </a:r>
          </a:p>
          <a:p>
            <a:pPr marL="285750" indent="-285750"/>
            <a:r>
              <a:rPr lang="en-US"/>
              <a:t>Flutter cho phép lập trình viên tạo ra các ứng dụng đẹp, nhanh chóng và dễ dàng thay đổi giao </a:t>
            </a:r>
            <a:r>
              <a:rPr lang="en-US"/>
              <a:t>diện</a:t>
            </a:r>
            <a:r>
              <a:rPr lang="en-US" smtClean="0"/>
              <a:t>.</a:t>
            </a:r>
          </a:p>
          <a:p>
            <a:pPr marL="285750" indent="-285750"/>
            <a:r>
              <a:rPr lang="en-US"/>
              <a:t>Flutter được sử dụng rộng rãi trong cộng đồng lập trình viên và có thể được sử dụng để phát triển các ứng dụng cho nhiều nền tảng khác nhau.</a:t>
            </a: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L</a:t>
            </a:r>
            <a:r>
              <a:rPr lang="en" smtClean="0"/>
              <a:t>ý do về sử dụng Flutter</a:t>
            </a:r>
            <a:endParaRPr>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285750" indent="-285750"/>
            <a:r>
              <a:rPr lang="en-US"/>
              <a:t>Phát triển ứng dụng </a:t>
            </a:r>
            <a:r>
              <a:rPr lang="en-US"/>
              <a:t>nhanh </a:t>
            </a:r>
            <a:r>
              <a:rPr lang="en-US" smtClean="0"/>
              <a:t>chóng</a:t>
            </a:r>
          </a:p>
          <a:p>
            <a:pPr marL="285750" indent="-285750"/>
            <a:r>
              <a:rPr lang="en-US"/>
              <a:t>UI đẹp và </a:t>
            </a:r>
            <a:r>
              <a:rPr lang="en-US"/>
              <a:t>biểu </a:t>
            </a:r>
            <a:r>
              <a:rPr lang="en-US" smtClean="0"/>
              <a:t>cảm</a:t>
            </a:r>
          </a:p>
          <a:p>
            <a:pPr marL="285750" indent="-285750"/>
            <a:r>
              <a:rPr lang="en-US"/>
              <a:t>Framework hiện đại </a:t>
            </a:r>
            <a:r>
              <a:rPr lang="en-US"/>
              <a:t>và </a:t>
            </a:r>
            <a:r>
              <a:rPr lang="en-US" smtClean="0"/>
              <a:t>reactive</a:t>
            </a:r>
          </a:p>
          <a:p>
            <a:pPr marL="285750" indent="-285750"/>
            <a:r>
              <a:rPr lang="en-US"/>
              <a:t>Truy cập các tính năng và </a:t>
            </a:r>
            <a:r>
              <a:rPr lang="en-US"/>
              <a:t>SDK </a:t>
            </a:r>
            <a:r>
              <a:rPr lang="en-US" smtClean="0"/>
              <a:t>native</a:t>
            </a:r>
          </a:p>
          <a:p>
            <a:pPr marL="285750" indent="-285750"/>
            <a:r>
              <a:rPr lang="en-US"/>
              <a:t>Phát triển ứng dụng thống nhất</a:t>
            </a: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00400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Các chức năng của </a:t>
            </a:r>
            <a:r>
              <a:rPr lang="en" smtClean="0"/>
              <a:t>Flutter</a:t>
            </a:r>
            <a:endParaRPr>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285750" indent="-285750"/>
            <a:r>
              <a:rPr lang="en-US"/>
              <a:t>Tạo giao diện người dùng độc đáo và </a:t>
            </a:r>
            <a:r>
              <a:rPr lang="en-US"/>
              <a:t>tương </a:t>
            </a:r>
            <a:r>
              <a:rPr lang="en-US" smtClean="0"/>
              <a:t>tác</a:t>
            </a:r>
          </a:p>
          <a:p>
            <a:pPr marL="285750" indent="-285750"/>
            <a:r>
              <a:rPr lang="en-US"/>
              <a:t>Tính năng </a:t>
            </a:r>
            <a:r>
              <a:rPr lang="en-US"/>
              <a:t>hot </a:t>
            </a:r>
            <a:r>
              <a:rPr lang="en-US" smtClean="0"/>
              <a:t>reload</a:t>
            </a:r>
          </a:p>
          <a:p>
            <a:pPr marL="285750" indent="-285750"/>
            <a:r>
              <a:rPr lang="en-US"/>
              <a:t>Tích hợp API và dịch vụ bên </a:t>
            </a:r>
            <a:r>
              <a:rPr lang="en-US"/>
              <a:t>thứ </a:t>
            </a:r>
            <a:r>
              <a:rPr lang="en-US" smtClean="0"/>
              <a:t>ba</a:t>
            </a:r>
          </a:p>
          <a:p>
            <a:pPr marL="285750" indent="-285750"/>
            <a:r>
              <a:rPr lang="en-US"/>
              <a:t>Tính năng đa </a:t>
            </a:r>
            <a:r>
              <a:rPr lang="en-US"/>
              <a:t>nền </a:t>
            </a:r>
            <a:r>
              <a:rPr lang="en-US" smtClean="0"/>
              <a:t>tảng</a:t>
            </a:r>
          </a:p>
          <a:p>
            <a:pPr marL="285750" indent="-285750"/>
            <a:r>
              <a:rPr lang="en-US"/>
              <a:t>Tính năng animation </a:t>
            </a:r>
            <a:r>
              <a:rPr lang="en-US"/>
              <a:t>và </a:t>
            </a:r>
            <a:r>
              <a:rPr lang="en-US" smtClean="0"/>
              <a:t>motion</a:t>
            </a:r>
          </a:p>
          <a:p>
            <a:pPr marL="285750" indent="-285750"/>
            <a:r>
              <a:rPr lang="en-US"/>
              <a:t>Tính </a:t>
            </a:r>
            <a:r>
              <a:rPr lang="en-US"/>
              <a:t>năng </a:t>
            </a:r>
            <a:r>
              <a:rPr lang="en-US" smtClean="0"/>
              <a:t>testing</a:t>
            </a:r>
          </a:p>
          <a:p>
            <a:pPr marL="285750" indent="-285750"/>
            <a:r>
              <a:rPr lang="en-US"/>
              <a:t>Tính năng đa ngôn ngữ</a:t>
            </a: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45762974"/>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796</Words>
  <Application>Microsoft Office PowerPoint</Application>
  <PresentationFormat>On-screen Show (16:9)</PresentationFormat>
  <Paragraphs>92</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Montserrat</vt:lpstr>
      <vt:lpstr>Montserrat ExtraLight</vt:lpstr>
      <vt:lpstr>Montserrat ExtraBold</vt:lpstr>
      <vt:lpstr>Arial</vt:lpstr>
      <vt:lpstr>Montserrat Medium</vt:lpstr>
      <vt:lpstr>Futuristic Background by Slidesgo</vt:lpstr>
      <vt:lpstr>ĐỒ ÁN CHUYÊN NGÀNH – CTK44PM</vt:lpstr>
      <vt:lpstr>THÀNH VIÊN THỰC HIỆN ĐỒ ÁN</vt:lpstr>
      <vt:lpstr>01</vt:lpstr>
      <vt:lpstr>TỔNG QUAN</vt:lpstr>
      <vt:lpstr>Tổng quan chung</vt:lpstr>
      <vt:lpstr>LẬP TRÌNH FLUTTER</vt:lpstr>
      <vt:lpstr>KHÁI NIỆM</vt:lpstr>
      <vt:lpstr>Lý do về sử dụng Flutter</vt:lpstr>
      <vt:lpstr>Các chức năng của Flutter</vt:lpstr>
      <vt:lpstr>ƯU ĐIỂM VÀ NHƯỢC ĐIỂM</vt:lpstr>
      <vt:lpstr>QUẢN LÝ BÃI ĐẬU XE THÔNG MINH</vt:lpstr>
      <vt:lpstr>KHÁI QUÁT VỀ QUẢN LÝ BÃI ĐẬU XE THÔNG MINH</vt:lpstr>
      <vt:lpstr>ỨNG DỤNG THỰC TẾ</vt:lpstr>
      <vt:lpstr>FIGMA</vt:lpstr>
      <vt:lpstr>KHÁI NIỆM VỀ FIGMA</vt:lpstr>
      <vt:lpstr>PHÁC THẢO</vt:lpstr>
      <vt:lpstr>PHÁC THẢO</vt:lpstr>
      <vt:lpstr>KẾT QUẢ VÀ HƯỚNG PHÁT TRIỂN</vt:lpstr>
      <vt:lpstr>KẾT QUẢ</vt:lpstr>
      <vt:lpstr>HƯỚNG PHÁT TRIỂN</vt:lpstr>
      <vt:lpstr>DEMO</vt:lpstr>
      <vt:lpstr>CẢM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JAVA NÂNG CAO – CTK44</dc:title>
  <dc:creator>Maxsys</dc:creator>
  <cp:lastModifiedBy>Maxsys</cp:lastModifiedBy>
  <cp:revision>17</cp:revision>
  <dcterms:modified xsi:type="dcterms:W3CDTF">2023-05-19T08:12:46Z</dcterms:modified>
</cp:coreProperties>
</file>